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3" r:id="rId2"/>
    <p:sldId id="257" r:id="rId3"/>
    <p:sldId id="274" r:id="rId4"/>
    <p:sldId id="276" r:id="rId5"/>
    <p:sldId id="279" r:id="rId6"/>
    <p:sldId id="280" r:id="rId7"/>
    <p:sldId id="281" r:id="rId8"/>
    <p:sldId id="283" r:id="rId9"/>
    <p:sldId id="277" r:id="rId10"/>
    <p:sldId id="284" r:id="rId11"/>
    <p:sldId id="311" r:id="rId12"/>
    <p:sldId id="288" r:id="rId13"/>
    <p:sldId id="291" r:id="rId14"/>
    <p:sldId id="292" r:id="rId15"/>
    <p:sldId id="312" r:id="rId16"/>
    <p:sldId id="295" r:id="rId17"/>
    <p:sldId id="297" r:id="rId18"/>
    <p:sldId id="296" r:id="rId19"/>
    <p:sldId id="302" r:id="rId20"/>
    <p:sldId id="303" r:id="rId21"/>
    <p:sldId id="304" r:id="rId22"/>
    <p:sldId id="310" r:id="rId23"/>
    <p:sldId id="275" r:id="rId24"/>
    <p:sldId id="272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7" autoAdjust="0"/>
    <p:restoredTop sz="86441" autoAdjust="0"/>
  </p:normalViewPr>
  <p:slideViewPr>
    <p:cSldViewPr snapToGrid="0">
      <p:cViewPr varScale="1">
        <p:scale>
          <a:sx n="103" d="100"/>
          <a:sy n="103" d="100"/>
        </p:scale>
        <p:origin x="114" y="276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B9498A-393B-4E38-2885-BE1EEFE912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FC651D-DF20-4061-B262-4EF73270CA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88428-DAA0-DF4D-A6E0-54B106B6618F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BF1CD1-EAF6-F35A-5608-016F6DB4D6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4D2BA4-4A0A-EC9D-DD19-C9A7AA3ECA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C1CA8-1970-1F43-B7C7-E34F830CE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6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BDA3C-7EEE-844D-A308-14FF98FC6455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D3307-9432-1744-A181-4A20C156E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43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22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F5733-447C-5C30-B8EB-E31947D4B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800FF3-57C9-2D0C-1E86-76408ECAD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C7AA6E-40CC-E5B1-ECB5-DDB7DC951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F361F-CC34-AE0B-A302-0E1B2CDD1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71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E59C-576D-A926-8107-E4CCC797F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F61898-A4F7-EBB4-2D70-ABDBE4CA4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84A88F-52A8-1F04-2342-23C372D68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F7255-A89B-64A9-D5E1-77940819D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29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BADC8-F0E4-EE60-51B9-C9D1283C4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4862A-9FFC-2A1D-CCD5-E9A7B2482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0F06E1-618F-FA3E-21CB-CCF4589C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2D637-DFC0-71C5-330D-8ADDA54E8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01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E8CD-AAFD-513E-E09B-608CA67A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65D9FF-885F-196B-F635-9A30EFC63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6E3E56-B41C-047C-B6F0-CE2CD25D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E4425-DCB2-3220-05B5-057083DA3B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27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BAA8B-97F4-7ED9-E031-442B02C6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4B281-5793-3F00-C985-73B8857E8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50656-FA71-1E77-1460-7CC8E61AD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631F0-A0C9-BA29-B642-63D7F7D6F8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70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607DA-C8BC-0DE8-02CE-F1D9EBC34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9E9C10-E42A-28C3-2286-524155ADE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5EAC6-F897-099F-8874-F361BFD09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FCC1E-FB8C-2843-CAA1-328EC6AC0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9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C827E-5412-C0A9-A9B4-B3CEF0657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CB8E4A-D9E6-ECFA-D0F8-766CE97CE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37B953-584F-3BDD-69A8-830D61F015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BB9CA-C29A-0481-2B6C-86D01AEC98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2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34A4C-C384-4918-D99F-7A21BF78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4F1AAE-F1EB-B07F-35FA-E9C19C649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E74135-E800-5210-974D-A1D4948A2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58862-2CC9-AE30-BC83-C9E1BE0BD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18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6F543-6EDE-2A91-6CC1-DECA1EC86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D109A5-9980-6027-D5E2-9C085D96C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DB30A-FE59-854C-E973-7A9BA97A6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487AB-BA64-5C80-A312-452019EC3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D3307-9432-1744-A181-4A20C156E0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028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D4759-D9C1-84AE-119B-F68FFC5EF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69EBEF-A010-3E9A-51E5-8C2F4F0446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A0DAEA-08FC-80CB-31F5-494FF22F9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65735-BFEA-A171-BAD9-287C9DC5D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4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85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809D1-777D-69A9-DE47-3685FF05E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4B23E4-37E9-C888-6442-654115C8B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B2DF1E-4403-FA5E-5755-6FE335C55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6EEB3-4DD0-F189-73D3-534AF06DB1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916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25AAA-B882-42F4-6A4C-C5F10F2FD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DB69D8-10E3-C2FA-0BD8-66D27CD55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8A66B8-B460-6F29-E717-F63F76811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37EA2-C1CF-6EEA-4D15-2CB672E6D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59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08CE6-FB2D-7B36-651F-DB3A0423C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6A9C8-5B3C-D5AA-DBB9-F7ADD92C5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EA2DC9-8B92-C2DB-3D3C-0F1EA6EEDE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E1D72-F4F7-6F48-6831-5E286A2DCB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79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ED3D-C832-F5B4-7E81-EFD7FADBB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5C591B-8BEB-F38D-71A8-DF6D61755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BC6E39-AA27-2311-17BB-E3AF1A88B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38E57-B715-1D09-4D9F-57866AB2C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8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DCA38-F6D0-8913-FCE9-55DE73997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79054-AB4B-9CF0-B1B8-9DDCA3A2D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024CF1-13BB-DA2C-8D0C-9786427E3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30217-CA70-9791-CBEB-B115B0F87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52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20E6-0D90-A29A-10D5-D7C917769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AAFA58-324D-2EB0-5839-E97A205084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8CCA-9387-FC9E-3621-3512582AC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A3F25-A505-387B-BE75-9A4E2D65C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35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4922-3CB5-4793-4D79-21BEBAE99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5AB503-F2D9-192A-24D9-00B6789AA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6909CD-C951-7A26-7B3D-AE84510D4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B5010-B350-05EA-7D2C-7127100D5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47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633D-B98B-FBE4-460E-7FD5AB18A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227256-EC8D-A610-0517-94DBCB04D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2BCB78-0B5B-EF74-340B-5F67EA39F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DEF44-5E3C-A3FB-AC37-C224040FA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08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99368-7CAB-3B4F-3C02-FD3FEB35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1D107C-AFCC-A57D-22C2-83BC31029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3DFD81-B0BF-ACE2-95AB-37EDA95C7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DA893-25AF-1A38-5250-5FAC2986F6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29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66F56-C4F4-2AA6-D3A5-C878F8CC5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49C96A-BDB3-E34F-0CC2-062BCA90A3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DF888E-03D4-4815-010D-67A8DAB2A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1FB3E-D84A-547C-BA32-2E066AE1E3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8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AFC02-A8E0-ED71-036B-9463CA461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42AF17-E05F-DBA0-AC6A-6B16C3231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1C7225-1919-A833-D235-09ABFAF61D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A85ED-CB77-AF39-409C-61FF44A0A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D3307-9432-1744-A181-4A20C156E0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0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E5A23-875A-8218-511E-6B8FA0825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15E9D6-EE6B-6930-17BB-7731A95D7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15A5C-A886-2F8B-AF2D-66EDCB32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E31B-8E17-5DC0-5CEE-23E4B4AD2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01398-F528-AA35-5580-C480C8101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504FE-3036-22FB-0F48-6DFCCF6B6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69731D-991B-1DB0-AF3A-09906219C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D080F-2631-94DD-CF8E-60379DFC4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89BE6-FF8D-0302-4214-C705BB3D8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2CCDE-613F-A9AE-CB66-D73A960C1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4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4E72D-0D33-5430-60AE-6AE8C8CA89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9649BB-FC8A-BD8D-551B-D335D3B5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4C655-2883-8ACA-B96E-C3A95464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721F1-B5A7-1F12-E57E-36AC036C7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EDF0C-81E8-EAD6-99A3-925A398C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1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6DEEA-DDB1-9963-8B7F-D31706085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C40F9-54C6-75E8-3F60-D66209BCE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2BD30-3C77-9D66-4847-359F535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EC739-14D1-DA11-2570-019528FEE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16144-F415-5C33-5D64-3B476A1C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6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FB9E2-68A8-5AEE-4A52-9E1F156B9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18CCF-3FC4-39B1-8990-3105E8FCB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BA2CC-4828-51C5-E774-6D63841DA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589FB-6D45-1C14-B216-A3B036EB3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C7855-AC64-3886-F941-7C0FD75E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9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E0CA8-C3D8-AACE-CFB3-BA41AD8B1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2899B-C258-62B4-9F50-A16A1180C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F6002-445D-E920-B818-640C56256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F812-EBA3-9B8B-E0BD-6B3C7416C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EE0FA-A970-C787-29DC-F29CDAC8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5427A-6FD1-D4D9-E1F2-6494308E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B1473-39E1-C5A2-CA2E-BDCF3DDB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96DFF-FEEE-C632-4CBA-8F38006A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7C0839-D624-F26C-7207-5E0DAE598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53CA81-654F-547D-8AE7-4B8AB7DC7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D4926-04F9-302A-C1FF-5DE3C29EE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F4C05-0FE2-D23F-AEC2-90192096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AE4B25-79D2-F147-7FD5-A0F94378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EB1210-45F6-0C93-617D-9A5EC26E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0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58F05-566E-A2B7-518B-44425E88B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156949-5167-76DE-8F17-98CB6E69F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B07517-4170-E395-CC2D-5D18A0530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0BF6F-20BE-5E42-D10A-AF56CBCEC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6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81B002-C69F-CCBB-6307-F44CBBD94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36D9AA-5AF8-A55C-6DDE-0A2799FCA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83891-9167-817F-6DF2-5512CC931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96D36-A36D-4669-A722-7D996A86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F5CAF-E9FA-840B-0168-20BE7043B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F4308-3D7A-4CCD-871E-338455A89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E4F58-0320-6362-E6EA-2E796CD0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1D246-BF20-E481-41BC-F1FEBB059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7C05B-EC69-A54D-50BF-18A148AC6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02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6048E-7652-087C-1CB4-BE385D35E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51634-732C-5E6E-EBCD-80966699C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8A3EC-F176-3463-2944-77179C691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97A0D-9931-3766-D214-D1AF39A6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C6D61-9A55-1F08-DBF4-6BA4AB09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15DD65-46CA-7C53-4F51-6E7732B5E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110E42-0400-34D7-C328-B0630F7F9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3962D-5969-C0AF-8CD0-4B6BB87A3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D097E-FF4C-E929-BBEC-8CF53188C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7B312D-8E55-B44F-9FA1-C350DA21B766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EC056-6108-FDA8-681B-CA12CE538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981A-EC69-F18E-4712-3F899F9CE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A56909-0DB9-D64B-A36A-FFA70A056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E198E8B-EB65-8D6D-08FC-9B6DE5CD7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32CC0D-377B-32A2-DD41-B5C9F90123F3}"/>
              </a:ext>
            </a:extLst>
          </p:cNvPr>
          <p:cNvSpPr txBox="1"/>
          <p:nvPr/>
        </p:nvSpPr>
        <p:spPr>
          <a:xfrm>
            <a:off x="680852" y="1536174"/>
            <a:ext cx="54151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Arima SemiBold" pitchFamily="2" charset="0"/>
                <a:cs typeface="Arima SemiBold" pitchFamily="2" charset="0"/>
              </a:rPr>
              <a:t>Spiritual Care: It is just not what it used to be!</a:t>
            </a:r>
          </a:p>
        </p:txBody>
      </p:sp>
    </p:spTree>
    <p:extLst>
      <p:ext uri="{BB962C8B-B14F-4D97-AF65-F5344CB8AC3E}">
        <p14:creationId xmlns:p14="http://schemas.microsoft.com/office/powerpoint/2010/main" val="2297408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67132-752D-7D8E-80F2-08014CA63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27105304-FA32-61E7-C39E-6CE3FA513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graph with red and blue lines&#10;&#10;AI-generated content may be incorrect.">
            <a:extLst>
              <a:ext uri="{FF2B5EF4-FFF2-40B4-BE49-F238E27FC236}">
                <a16:creationId xmlns:a16="http://schemas.microsoft.com/office/drawing/2014/main" id="{D85376EF-B10A-32A8-617F-ADBC97B861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146" t="7748" r="16601" b="26062"/>
          <a:stretch>
            <a:fillRect/>
          </a:stretch>
        </p:blipFill>
        <p:spPr>
          <a:xfrm>
            <a:off x="2409585" y="426652"/>
            <a:ext cx="6994263" cy="4867644"/>
          </a:xfrm>
          <a:prstGeom prst="rect">
            <a:avLst/>
          </a:prstGeom>
        </p:spPr>
      </p:pic>
      <p:pic>
        <p:nvPicPr>
          <p:cNvPr id="2" name="Picture 1" descr="A graph with red and blue lines&#10;&#10;AI-generated content may be incorrect.">
            <a:extLst>
              <a:ext uri="{FF2B5EF4-FFF2-40B4-BE49-F238E27FC236}">
                <a16:creationId xmlns:a16="http://schemas.microsoft.com/office/drawing/2014/main" id="{0DB67D9D-8448-1135-A4A7-61816144D1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969" r="51454" b="19639"/>
          <a:stretch>
            <a:fillRect/>
          </a:stretch>
        </p:blipFill>
        <p:spPr>
          <a:xfrm>
            <a:off x="3700396" y="5394376"/>
            <a:ext cx="4791207" cy="51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81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129A-8858-623D-2338-D45A99799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BA786695-1797-A779-C78C-ED99B42C2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551B2A-0E48-2191-EA87-260851E7C199}"/>
              </a:ext>
            </a:extLst>
          </p:cNvPr>
          <p:cNvSpPr txBox="1"/>
          <p:nvPr/>
        </p:nvSpPr>
        <p:spPr>
          <a:xfrm>
            <a:off x="870857" y="2413337"/>
            <a:ext cx="10450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/>
              <a:t>Professionalisation</a:t>
            </a:r>
            <a:endParaRPr lang="en-GB" sz="60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53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A5AA2-DA4A-4DC9-D57D-D485A8CC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843E8566-0BB5-B28C-449F-FE37CD6F0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ook cover of a person&#10;&#10;AI-generated content may be incorrect.">
            <a:extLst>
              <a:ext uri="{FF2B5EF4-FFF2-40B4-BE49-F238E27FC236}">
                <a16:creationId xmlns:a16="http://schemas.microsoft.com/office/drawing/2014/main" id="{B415FF92-4248-D43C-F1B1-50050F3E0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052" y="181112"/>
            <a:ext cx="3621896" cy="58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41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C0179-C186-A97E-A6BA-908D1C1B3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74BB29CC-7F83-0AA3-8D65-CD79606BC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099E2D-777D-6934-8E4B-C9CFC89FE773}"/>
              </a:ext>
            </a:extLst>
          </p:cNvPr>
          <p:cNvSpPr txBox="1"/>
          <p:nvPr/>
        </p:nvSpPr>
        <p:spPr>
          <a:xfrm>
            <a:off x="545592" y="1396109"/>
            <a:ext cx="11100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“My role is to listen with unconditional regard, helping the patient articulate their meaning”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80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EA5C1-C239-C6A9-0483-9C308F36F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DBD3B7B6-E77E-C588-70CC-8D9152805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lue letters on a white background&#10;&#10;AI-generated content may be incorrect.">
            <a:extLst>
              <a:ext uri="{FF2B5EF4-FFF2-40B4-BE49-F238E27FC236}">
                <a16:creationId xmlns:a16="http://schemas.microsoft.com/office/drawing/2014/main" id="{3EA79C1C-209F-271A-6A85-0374234CA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762" y="2791873"/>
            <a:ext cx="7688476" cy="127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53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9D87-0EA2-DC4A-6289-940D6B5AD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504C766E-9354-D3DA-39A8-B5B80E5C9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EBB5CC-9B85-5C47-16B6-2582666D8594}"/>
              </a:ext>
            </a:extLst>
          </p:cNvPr>
          <p:cNvSpPr txBox="1"/>
          <p:nvPr/>
        </p:nvSpPr>
        <p:spPr>
          <a:xfrm>
            <a:off x="870857" y="1490008"/>
            <a:ext cx="10450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/>
              <a:t>Hospice &amp; Psycho-Spiritual Care </a:t>
            </a:r>
            <a:endParaRPr lang="en-GB" sz="60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76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BDA16-3FE2-939A-DA4D-A91E1C45E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58D10794-79EB-B673-90DF-FAC4AE3DA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erson in a suit with a white dove flying in the air&#10;&#10;AI-generated content may be incorrect.">
            <a:extLst>
              <a:ext uri="{FF2B5EF4-FFF2-40B4-BE49-F238E27FC236}">
                <a16:creationId xmlns:a16="http://schemas.microsoft.com/office/drawing/2014/main" id="{76C1002F-548A-19F3-E58D-216452CE5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7" y="100584"/>
            <a:ext cx="4534215" cy="3017520"/>
          </a:xfrm>
          <a:prstGeom prst="rect">
            <a:avLst/>
          </a:prstGeom>
        </p:spPr>
      </p:pic>
      <p:pic>
        <p:nvPicPr>
          <p:cNvPr id="6" name="Picture 5" descr="A person sitting in a chair with a toy shovel&#10;&#10;AI-generated content may be incorrect.">
            <a:extLst>
              <a:ext uri="{FF2B5EF4-FFF2-40B4-BE49-F238E27FC236}">
                <a16:creationId xmlns:a16="http://schemas.microsoft.com/office/drawing/2014/main" id="{3604FC85-EF74-C9B9-E04B-6E4F429B6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3840" y="100584"/>
            <a:ext cx="4532947" cy="3016800"/>
          </a:xfrm>
          <a:prstGeom prst="rect">
            <a:avLst/>
          </a:prstGeom>
        </p:spPr>
      </p:pic>
      <p:pic>
        <p:nvPicPr>
          <p:cNvPr id="10" name="Picture 9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C2C937B-BC4F-4A78-CEAF-9E4C89A17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3164" y="3217968"/>
            <a:ext cx="3782792" cy="283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53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31D56-589B-DFC9-923C-80DDD28B8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5139A410-455A-A91B-73D8-178EF34C0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00D6F0-D66D-4947-3F05-8621D85F91E9}"/>
              </a:ext>
            </a:extLst>
          </p:cNvPr>
          <p:cNvSpPr txBox="1"/>
          <p:nvPr/>
        </p:nvSpPr>
        <p:spPr>
          <a:xfrm>
            <a:off x="102405" y="595435"/>
            <a:ext cx="4328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me? 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7495BC-4C5E-E0C5-0CD2-78559A2F49E8}"/>
              </a:ext>
            </a:extLst>
          </p:cNvPr>
          <p:cNvSpPr txBox="1"/>
          <p:nvPr/>
        </p:nvSpPr>
        <p:spPr>
          <a:xfrm>
            <a:off x="568935" y="1791986"/>
            <a:ext cx="9581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has my life meant?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86AD8-3F4A-8725-4711-08E626329440}"/>
              </a:ext>
            </a:extLst>
          </p:cNvPr>
          <p:cNvSpPr txBox="1"/>
          <p:nvPr/>
        </p:nvSpPr>
        <p:spPr>
          <a:xfrm>
            <a:off x="244748" y="2988537"/>
            <a:ext cx="990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happens next?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C0443D-6A0A-159B-4C03-10DD2913FEE8}"/>
              </a:ext>
            </a:extLst>
          </p:cNvPr>
          <p:cNvSpPr txBox="1"/>
          <p:nvPr/>
        </p:nvSpPr>
        <p:spPr>
          <a:xfrm>
            <a:off x="2145202" y="4185088"/>
            <a:ext cx="9376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those I love be okay?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8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C8877-B0AC-940C-D4E0-4F435BA74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10B7C390-937D-6126-1808-A4425F75A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DE7A18C2-0499-6C24-55E8-22BF1B42E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579" y="478971"/>
            <a:ext cx="7114842" cy="503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81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9C485-C833-F177-1701-9879205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02584AA4-DAD5-1797-7AEA-580E51186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B81193-1F91-7DAD-DAB6-34333F49B04A}"/>
              </a:ext>
            </a:extLst>
          </p:cNvPr>
          <p:cNvSpPr txBox="1"/>
          <p:nvPr/>
        </p:nvSpPr>
        <p:spPr>
          <a:xfrm>
            <a:off x="545592" y="2505670"/>
            <a:ext cx="11100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Future Models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89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22C67241-57D3-834E-113A-916FBA0B8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uilding with a pond and plants&#10;&#10;AI-generated content may be incorrect.">
            <a:extLst>
              <a:ext uri="{FF2B5EF4-FFF2-40B4-BE49-F238E27FC236}">
                <a16:creationId xmlns:a16="http://schemas.microsoft.com/office/drawing/2014/main" id="{C0A1C9D8-E712-77BA-3AA2-EFB2AE977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061" y="337838"/>
            <a:ext cx="5387028" cy="3590544"/>
          </a:xfrm>
          <a:prstGeom prst="rect">
            <a:avLst/>
          </a:prstGeom>
        </p:spPr>
      </p:pic>
      <p:pic>
        <p:nvPicPr>
          <p:cNvPr id="3" name="Picture 2" descr="A group of nurses standing around a person in a hospital bed&#10;&#10;AI-generated content may be incorrect.">
            <a:extLst>
              <a:ext uri="{FF2B5EF4-FFF2-40B4-BE49-F238E27FC236}">
                <a16:creationId xmlns:a16="http://schemas.microsoft.com/office/drawing/2014/main" id="{695A24EA-C9BE-3606-BA29-0060D6F446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194" b="2162"/>
          <a:stretch>
            <a:fillRect/>
          </a:stretch>
        </p:blipFill>
        <p:spPr>
          <a:xfrm>
            <a:off x="5061102" y="744783"/>
            <a:ext cx="6564841" cy="451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70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5D0A0-9025-3071-E663-AA8E6EBC0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5637928C-6FAD-86BD-D964-42C7CC854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diagram of a group of people&#10;&#10;AI-generated content may be incorrect.">
            <a:extLst>
              <a:ext uri="{FF2B5EF4-FFF2-40B4-BE49-F238E27FC236}">
                <a16:creationId xmlns:a16="http://schemas.microsoft.com/office/drawing/2014/main" id="{76081588-AA3E-7801-4EC9-6D9F53485E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865"/>
          <a:stretch>
            <a:fillRect/>
          </a:stretch>
        </p:blipFill>
        <p:spPr>
          <a:xfrm>
            <a:off x="3925640" y="1687285"/>
            <a:ext cx="4340720" cy="43026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7C07F-EFF1-9C9B-F3E4-CB254B78413F}"/>
              </a:ext>
            </a:extLst>
          </p:cNvPr>
          <p:cNvSpPr txBox="1"/>
          <p:nvPr/>
        </p:nvSpPr>
        <p:spPr>
          <a:xfrm>
            <a:off x="545592" y="590287"/>
            <a:ext cx="11100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Hub-and-Spoke Model of Psycho-Spiritual Care</a:t>
            </a:r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276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C95B0-4D86-DF8F-9DDC-4F1BB5A0A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9BE9205E-9AA9-FDE2-3523-AED47B774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yramid with text on it&#10;&#10;AI-generated content may be incorrect.">
            <a:extLst>
              <a:ext uri="{FF2B5EF4-FFF2-40B4-BE49-F238E27FC236}">
                <a16:creationId xmlns:a16="http://schemas.microsoft.com/office/drawing/2014/main" id="{B2522013-ACC6-2316-C831-D5891CEDE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357" y="446314"/>
            <a:ext cx="5293285" cy="52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14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86AA7-5323-2D59-3929-25BDA13DC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E76D4115-4744-B5B1-7120-2272175ED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B3C28-A8FA-CD54-5B8B-0B90830BE609}"/>
              </a:ext>
            </a:extLst>
          </p:cNvPr>
          <p:cNvSpPr txBox="1"/>
          <p:nvPr/>
        </p:nvSpPr>
        <p:spPr>
          <a:xfrm>
            <a:off x="545592" y="2706078"/>
            <a:ext cx="11100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actually helps here?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02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60848-EF13-BF13-321F-45485A42D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2E7B18CF-D147-851F-D882-AB8F4723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6E7FE-1FAE-2E25-85E5-C6783074C7FF}"/>
              </a:ext>
            </a:extLst>
          </p:cNvPr>
          <p:cNvSpPr txBox="1"/>
          <p:nvPr/>
        </p:nvSpPr>
        <p:spPr>
          <a:xfrm>
            <a:off x="545592" y="1034788"/>
            <a:ext cx="1110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“Do you want a blessing?”</a:t>
            </a:r>
            <a:endParaRPr lang="en-GB" sz="5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ACE712-A526-4E59-8E97-73394CBD40E3}"/>
              </a:ext>
            </a:extLst>
          </p:cNvPr>
          <p:cNvSpPr txBox="1"/>
          <p:nvPr/>
        </p:nvSpPr>
        <p:spPr>
          <a:xfrm>
            <a:off x="545592" y="2302501"/>
            <a:ext cx="11100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“What blesses you? </a:t>
            </a:r>
          </a:p>
          <a:p>
            <a:pPr algn="ctr"/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‘What matters most to you?”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92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55FAE176-C6CF-019A-FED2-ADE2625DC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312786-857A-3158-E4D3-61F7C076E32B}"/>
              </a:ext>
            </a:extLst>
          </p:cNvPr>
          <p:cNvSpPr txBox="1"/>
          <p:nvPr/>
        </p:nvSpPr>
        <p:spPr>
          <a:xfrm>
            <a:off x="3388426" y="3167390"/>
            <a:ext cx="5415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ma SemiBold" pitchFamily="2" charset="0"/>
                <a:cs typeface="Arima SemiBold" pitchFamily="2" charset="0"/>
              </a:rPr>
              <a:t>Thank you for listening</a:t>
            </a:r>
          </a:p>
        </p:txBody>
      </p:sp>
    </p:spTree>
    <p:extLst>
      <p:ext uri="{BB962C8B-B14F-4D97-AF65-F5344CB8AC3E}">
        <p14:creationId xmlns:p14="http://schemas.microsoft.com/office/powerpoint/2010/main" val="3724372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on a wall&#10;&#10;Description automatically generated">
            <a:extLst>
              <a:ext uri="{FF2B5EF4-FFF2-40B4-BE49-F238E27FC236}">
                <a16:creationId xmlns:a16="http://schemas.microsoft.com/office/drawing/2014/main" id="{963FEFB2-387F-DC84-C0CA-5F85CE33C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498119" cy="703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5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C1AEA-1A7F-FE3F-C520-213340438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8842B6A2-6383-D062-6C44-277159BF1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25FCEA-DE7F-B049-94EC-726859CB07A2}"/>
              </a:ext>
            </a:extLst>
          </p:cNvPr>
          <p:cNvSpPr txBox="1"/>
          <p:nvPr/>
        </p:nvSpPr>
        <p:spPr>
          <a:xfrm>
            <a:off x="545592" y="2505670"/>
            <a:ext cx="11100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actually helps here?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05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DA9EB-C962-1E1B-3897-B698C2BC4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A67AAB82-D5AD-1FF3-CFC3-C0D12C46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EE4F5A-D864-B3B5-0EEF-08D221B88E3C}"/>
              </a:ext>
            </a:extLst>
          </p:cNvPr>
          <p:cNvSpPr txBox="1"/>
          <p:nvPr/>
        </p:nvSpPr>
        <p:spPr>
          <a:xfrm>
            <a:off x="545592" y="2505670"/>
            <a:ext cx="11100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Historical Foundations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8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F081D-4275-67FF-5354-1B321B119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6820ADEA-F8EE-CA48-19E0-B4413A1B3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stone building with a stone wall and a stone fence&#10;&#10;AI-generated content may be incorrect.">
            <a:extLst>
              <a:ext uri="{FF2B5EF4-FFF2-40B4-BE49-F238E27FC236}">
                <a16:creationId xmlns:a16="http://schemas.microsoft.com/office/drawing/2014/main" id="{BFA02790-419D-862E-6879-73FF82F70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687" y="555172"/>
            <a:ext cx="6680626" cy="501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15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B39DB-B4FC-5FEF-5D0C-BED29BFCD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98528DF1-8CAB-5BFB-55E3-4EC48381D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green grass field with a stone building with Whitby Abbey in the background&#10;&#10;AI-generated content may be incorrect.">
            <a:extLst>
              <a:ext uri="{FF2B5EF4-FFF2-40B4-BE49-F238E27FC236}">
                <a16:creationId xmlns:a16="http://schemas.microsoft.com/office/drawing/2014/main" id="{30E7FFCC-BA6C-3CE0-A0B3-85180F776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176" y="606771"/>
            <a:ext cx="7153648" cy="47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2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1D3E-D51F-6B6E-4103-2412904BE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C6E44E16-70FF-9E21-B27F-6D0D869ED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group of people in a street&#10;&#10;AI-generated content may be incorrect.">
            <a:extLst>
              <a:ext uri="{FF2B5EF4-FFF2-40B4-BE49-F238E27FC236}">
                <a16:creationId xmlns:a16="http://schemas.microsoft.com/office/drawing/2014/main" id="{75CEE80A-E744-0BDF-202D-7CD037639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043" y="563229"/>
            <a:ext cx="8301913" cy="47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5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BC20B-19AB-063F-0743-055880329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2CEAAFE2-65F6-4D17-D961-CC16A3597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-up of a paper&#10;&#10;AI-generated content may be incorrect.">
            <a:extLst>
              <a:ext uri="{FF2B5EF4-FFF2-40B4-BE49-F238E27FC236}">
                <a16:creationId xmlns:a16="http://schemas.microsoft.com/office/drawing/2014/main" id="{BBA64F8D-C7A7-9A50-EB96-9E9D080207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80" t="2980" r="4911" b="37413"/>
          <a:stretch>
            <a:fillRect/>
          </a:stretch>
        </p:blipFill>
        <p:spPr>
          <a:xfrm>
            <a:off x="3561044" y="387275"/>
            <a:ext cx="5069911" cy="529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45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71AA1-C202-2134-AC1A-A410DDDE9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ue background&#10;&#10;Description automatically generated">
            <a:extLst>
              <a:ext uri="{FF2B5EF4-FFF2-40B4-BE49-F238E27FC236}">
                <a16:creationId xmlns:a16="http://schemas.microsoft.com/office/drawing/2014/main" id="{B0B22840-6B3C-AEEA-7B1F-B3DFD1CEB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CF24E0-14B6-37F9-0A4C-141ABCCAC343}"/>
              </a:ext>
            </a:extLst>
          </p:cNvPr>
          <p:cNvSpPr txBox="1"/>
          <p:nvPr/>
        </p:nvSpPr>
        <p:spPr>
          <a:xfrm>
            <a:off x="545592" y="2505670"/>
            <a:ext cx="11100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Cultural &amp; Sociological Shifts</a:t>
            </a:r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41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rketing &amp; Communications Strategy PPT" id="{AAEBBCCA-1C0A-C148-83CE-F02EDCE8160B}" vid="{CC815FFB-2034-8143-AC5D-CCD5FBB00F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SMH PowerPoint Template</Template>
  <TotalTime>0</TotalTime>
  <Words>124</Words>
  <Application>Microsoft Office PowerPoint</Application>
  <PresentationFormat>Widescreen</PresentationFormat>
  <Paragraphs>41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Arima SemiBold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Spence</dc:creator>
  <cp:lastModifiedBy>Peter Spence</cp:lastModifiedBy>
  <cp:revision>8</cp:revision>
  <dcterms:created xsi:type="dcterms:W3CDTF">2025-09-09T09:18:36Z</dcterms:created>
  <dcterms:modified xsi:type="dcterms:W3CDTF">2026-05-06T12:27:15Z</dcterms:modified>
</cp:coreProperties>
</file>